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2" r:id="rId1"/>
  </p:sldMasterIdLst>
  <p:sldIdLst>
    <p:sldId id="256" r:id="rId2"/>
    <p:sldId id="257" r:id="rId3"/>
    <p:sldId id="274" r:id="rId4"/>
    <p:sldId id="272" r:id="rId5"/>
    <p:sldId id="273" r:id="rId6"/>
    <p:sldId id="275" r:id="rId7"/>
    <p:sldId id="276" r:id="rId8"/>
    <p:sldId id="277" r:id="rId9"/>
    <p:sldId id="280" r:id="rId10"/>
    <p:sldId id="278" r:id="rId11"/>
    <p:sldId id="281" r:id="rId12"/>
    <p:sldId id="282" r:id="rId13"/>
    <p:sldId id="283" r:id="rId14"/>
    <p:sldId id="285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756"/>
    <p:restoredTop sz="94676"/>
  </p:normalViewPr>
  <p:slideViewPr>
    <p:cSldViewPr snapToGrid="0" snapToObjects="1">
      <p:cViewPr varScale="1">
        <p:scale>
          <a:sx n="68" d="100"/>
          <a:sy n="68" d="100"/>
        </p:scale>
        <p:origin x="-6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69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873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1317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187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2376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2529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7767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8310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55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090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997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408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835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874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255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56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803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969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49E735-42B9-2E45-BC2B-8AEB701F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Topic – Structure &amp; Composition of Egg</a:t>
            </a:r>
            <a:br>
              <a:rPr lang="en-US" b="1" dirty="0"/>
            </a:br>
            <a:r>
              <a:rPr lang="en-US" b="1" dirty="0"/>
              <a:t>Subject – Food Science &amp; Current Trends</a:t>
            </a:r>
            <a:br>
              <a:rPr lang="en-US" b="1" dirty="0"/>
            </a:br>
            <a:r>
              <a:rPr lang="en-US" b="1" dirty="0"/>
              <a:t>MHSC - Food &amp; Nutrition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F29445D-453B-AD44-A16F-17A7D7DB1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6876" y="3802296"/>
            <a:ext cx="2440777" cy="23939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                                 </a:t>
            </a:r>
            <a:endParaRPr lang="en-IN" b="1" dirty="0"/>
          </a:p>
          <a:p>
            <a:pPr marL="0" indent="0">
              <a:buNone/>
            </a:pPr>
            <a:endParaRPr lang="en-IN" b="1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4CF844-C0B5-6F4B-B0F5-4CF070F9D5BB}"/>
              </a:ext>
            </a:extLst>
          </p:cNvPr>
          <p:cNvSpPr txBox="1"/>
          <p:nvPr/>
        </p:nvSpPr>
        <p:spPr>
          <a:xfrm>
            <a:off x="8574769" y="5734598"/>
            <a:ext cx="3004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Neeta </a:t>
            </a:r>
            <a:r>
              <a:rPr lang="en-US" dirty="0" err="1"/>
              <a:t>Khare</a:t>
            </a:r>
            <a:endParaRPr lang="en-US" dirty="0"/>
          </a:p>
          <a:p>
            <a:r>
              <a:rPr lang="en-US" dirty="0" err="1"/>
              <a:t>Asstt</a:t>
            </a:r>
            <a:r>
              <a:rPr lang="en-US" dirty="0"/>
              <a:t>. Professor, Home Science</a:t>
            </a:r>
          </a:p>
          <a:p>
            <a:r>
              <a:rPr lang="en-US" dirty="0"/>
              <a:t>MJB Girls PG College, Indore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21F0245-4D6B-C440-A106-57AC0F303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663" y="2378008"/>
            <a:ext cx="50800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2487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E7576-5859-0C40-99F1-09293527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49" y="721004"/>
            <a:ext cx="8761413" cy="706964"/>
          </a:xfrm>
        </p:spPr>
        <p:txBody>
          <a:bodyPr/>
          <a:lstStyle/>
          <a:p>
            <a:r>
              <a:rPr lang="en-IN" b="1" dirty="0">
                <a:solidFill>
                  <a:schemeClr val="bg1"/>
                </a:solidFill>
              </a:rPr>
              <a:t>Composition of Egg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7E793-CD3D-F24C-B007-F3E7759C9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49" y="2302418"/>
            <a:ext cx="11181229" cy="42656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sz="2600" b="1" dirty="0">
                <a:solidFill>
                  <a:schemeClr val="tx2">
                    <a:lumMod val="75000"/>
                  </a:schemeClr>
                </a:solidFill>
              </a:rPr>
              <a:t>Egg White</a:t>
            </a:r>
          </a:p>
          <a:p>
            <a:pPr marL="0" indent="0">
              <a:buNone/>
            </a:pPr>
            <a:r>
              <a:rPr lang="en-IN" sz="2000" dirty="0"/>
              <a:t>Egg whites consist of 88% water, 11% protein and 0.2% fat. Different types of protein are present in egg white as below :</a:t>
            </a:r>
          </a:p>
          <a:p>
            <a:pPr marL="0" indent="0">
              <a:buNone/>
            </a:pPr>
            <a:r>
              <a:rPr lang="en-IN" sz="2000" b="1" dirty="0"/>
              <a:t>Ovalbumin</a:t>
            </a:r>
          </a:p>
          <a:p>
            <a:pPr lvl="1"/>
            <a:r>
              <a:rPr lang="en-IN" sz="1800" dirty="0"/>
              <a:t>55 % of egg protein.</a:t>
            </a:r>
          </a:p>
          <a:p>
            <a:pPr lvl="1"/>
            <a:r>
              <a:rPr lang="en-IN" sz="1800" dirty="0" err="1"/>
              <a:t>phospho</a:t>
            </a:r>
            <a:r>
              <a:rPr lang="en-IN" sz="1800" dirty="0"/>
              <a:t> glycoprotein (A1, A2, A3 – 32:12:3)- mannose and glucosamine.</a:t>
            </a:r>
          </a:p>
          <a:p>
            <a:pPr lvl="1"/>
            <a:r>
              <a:rPr lang="en-IN" sz="1800" dirty="0"/>
              <a:t>readily denatured by mechanical agitation (whipping).</a:t>
            </a:r>
          </a:p>
          <a:p>
            <a:pPr marL="0" indent="0">
              <a:buNone/>
            </a:pPr>
            <a:r>
              <a:rPr lang="en-IN" sz="2000" b="1" dirty="0"/>
              <a:t>Conalbumin</a:t>
            </a:r>
          </a:p>
          <a:p>
            <a:pPr lvl="1"/>
            <a:r>
              <a:rPr lang="en-IN" sz="1800" dirty="0"/>
              <a:t>13% of egg albumin –without phosphorus and sulphur.</a:t>
            </a:r>
          </a:p>
          <a:p>
            <a:pPr lvl="1"/>
            <a:r>
              <a:rPr lang="en-IN" sz="1800" dirty="0"/>
              <a:t>Easily coagulated by heat.</a:t>
            </a:r>
          </a:p>
          <a:p>
            <a:pPr marL="0" indent="0">
              <a:buNone/>
            </a:pPr>
            <a:r>
              <a:rPr lang="en-IN" sz="2000" b="1" dirty="0" err="1"/>
              <a:t>Ovamucoid</a:t>
            </a:r>
            <a:endParaRPr lang="en-IN" sz="2000" b="1" dirty="0"/>
          </a:p>
          <a:p>
            <a:pPr lvl="1"/>
            <a:r>
              <a:rPr lang="en-IN" sz="1800" dirty="0"/>
              <a:t>10% of egg white, </a:t>
            </a:r>
            <a:r>
              <a:rPr lang="en-IN" sz="1800" dirty="0" err="1"/>
              <a:t>glyco</a:t>
            </a:r>
            <a:r>
              <a:rPr lang="en-IN" sz="1800" dirty="0"/>
              <a:t> protein.</a:t>
            </a:r>
          </a:p>
          <a:p>
            <a:pPr lvl="1"/>
            <a:r>
              <a:rPr lang="en-IN" sz="1800" dirty="0"/>
              <a:t>Exists in three forms, resistance to heat.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xmlns="" val="3477442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E7576-5859-0C40-99F1-09293527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49" y="721004"/>
            <a:ext cx="8761413" cy="706964"/>
          </a:xfrm>
        </p:spPr>
        <p:txBody>
          <a:bodyPr/>
          <a:lstStyle/>
          <a:p>
            <a:r>
              <a:rPr lang="en-IN" b="1" dirty="0">
                <a:solidFill>
                  <a:schemeClr val="bg1"/>
                </a:solidFill>
              </a:rPr>
              <a:t>Composition of Egg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7E793-CD3D-F24C-B007-F3E7759C9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49" y="2384302"/>
            <a:ext cx="11181229" cy="3752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700" b="1" dirty="0"/>
              <a:t>Avidin</a:t>
            </a:r>
          </a:p>
          <a:p>
            <a:pPr lvl="1"/>
            <a:r>
              <a:rPr lang="en-IN" sz="1500" dirty="0"/>
              <a:t>0.05% of the egg white.</a:t>
            </a:r>
          </a:p>
          <a:p>
            <a:pPr lvl="1"/>
            <a:r>
              <a:rPr lang="en-IN" sz="1500" dirty="0"/>
              <a:t>Binds biotin and make it unavailable.</a:t>
            </a:r>
          </a:p>
          <a:p>
            <a:pPr lvl="1"/>
            <a:r>
              <a:rPr lang="en-IN" sz="1500" dirty="0"/>
              <a:t>Heat denatures the avidin.</a:t>
            </a:r>
          </a:p>
          <a:p>
            <a:pPr lvl="1"/>
            <a:endParaRPr lang="en-IN" sz="1500" dirty="0"/>
          </a:p>
          <a:p>
            <a:pPr marL="0" indent="0">
              <a:buNone/>
            </a:pPr>
            <a:r>
              <a:rPr lang="en-IN" sz="1700" b="1" dirty="0"/>
              <a:t>Ovoglobulin</a:t>
            </a:r>
          </a:p>
          <a:p>
            <a:pPr lvl="1"/>
            <a:r>
              <a:rPr lang="en-IN" sz="1500" dirty="0"/>
              <a:t>responsible for foam formation.</a:t>
            </a:r>
          </a:p>
          <a:p>
            <a:pPr lvl="1"/>
            <a:r>
              <a:rPr lang="en-IN" sz="1500" dirty="0" err="1"/>
              <a:t>Ovainhibitor</a:t>
            </a:r>
            <a:r>
              <a:rPr lang="en-IN" sz="1500" dirty="0"/>
              <a:t>.</a:t>
            </a:r>
          </a:p>
          <a:p>
            <a:pPr lvl="1"/>
            <a:r>
              <a:rPr lang="en-IN" sz="1500" dirty="0"/>
              <a:t>0.1%.</a:t>
            </a:r>
          </a:p>
          <a:p>
            <a:pPr lvl="1"/>
            <a:r>
              <a:rPr lang="en-IN" sz="1500" dirty="0"/>
              <a:t>Inhibits trypsin and chymotrypsin.</a:t>
            </a:r>
          </a:p>
        </p:txBody>
      </p:sp>
    </p:spTree>
    <p:extLst>
      <p:ext uri="{BB962C8B-B14F-4D97-AF65-F5344CB8AC3E}">
        <p14:creationId xmlns:p14="http://schemas.microsoft.com/office/powerpoint/2010/main" xmlns="" val="1063595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E7576-5859-0C40-99F1-09293527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49" y="721004"/>
            <a:ext cx="8761413" cy="706964"/>
          </a:xfrm>
        </p:spPr>
        <p:txBody>
          <a:bodyPr/>
          <a:lstStyle/>
          <a:p>
            <a:r>
              <a:rPr lang="en-IN" b="1" dirty="0">
                <a:solidFill>
                  <a:schemeClr val="bg1"/>
                </a:solidFill>
              </a:rPr>
              <a:t>Composition of Egg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7E793-CD3D-F24C-B007-F3E7759C9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49" y="2402778"/>
            <a:ext cx="11181229" cy="3964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700" b="1" dirty="0" err="1"/>
              <a:t>Ovamucin</a:t>
            </a:r>
            <a:endParaRPr lang="en-IN" sz="1700" b="1" dirty="0"/>
          </a:p>
          <a:p>
            <a:pPr lvl="1"/>
            <a:r>
              <a:rPr lang="en-IN" sz="1500" dirty="0"/>
              <a:t>Responsible for jelly like structure of egg white.</a:t>
            </a:r>
          </a:p>
          <a:p>
            <a:pPr lvl="1"/>
            <a:r>
              <a:rPr lang="en-IN" sz="1500" dirty="0"/>
              <a:t>2% of egg white.</a:t>
            </a:r>
          </a:p>
          <a:p>
            <a:pPr lvl="1"/>
            <a:r>
              <a:rPr lang="en-IN" sz="1500" dirty="0"/>
              <a:t>Insoluble in water but soluble in diluted salt solution.</a:t>
            </a:r>
          </a:p>
          <a:p>
            <a:pPr lvl="1"/>
            <a:r>
              <a:rPr lang="en-IN" sz="1500" dirty="0"/>
              <a:t>Present in 4 times than thin layer.</a:t>
            </a:r>
          </a:p>
          <a:p>
            <a:pPr marL="457200" lvl="1" indent="0">
              <a:buNone/>
            </a:pPr>
            <a:endParaRPr lang="en-IN" sz="1500" dirty="0"/>
          </a:p>
          <a:p>
            <a:pPr marL="0" indent="0">
              <a:buNone/>
            </a:pPr>
            <a:r>
              <a:rPr lang="en-IN" sz="1700" b="1" dirty="0"/>
              <a:t>Lysozyme</a:t>
            </a:r>
          </a:p>
          <a:p>
            <a:pPr lvl="1"/>
            <a:r>
              <a:rPr lang="en-IN" sz="1500" dirty="0"/>
              <a:t>3.5% of egg white is lysozyme.</a:t>
            </a:r>
          </a:p>
          <a:p>
            <a:pPr lvl="1"/>
            <a:r>
              <a:rPr lang="en-IN" sz="1500" dirty="0"/>
              <a:t>Destruct the cell wall of microorganism.</a:t>
            </a:r>
          </a:p>
          <a:p>
            <a:pPr lvl="1"/>
            <a:r>
              <a:rPr lang="en-IN" sz="1500" dirty="0"/>
              <a:t>Present three to four times in hen than duck egg.</a:t>
            </a:r>
          </a:p>
        </p:txBody>
      </p:sp>
    </p:spTree>
    <p:extLst>
      <p:ext uri="{BB962C8B-B14F-4D97-AF65-F5344CB8AC3E}">
        <p14:creationId xmlns:p14="http://schemas.microsoft.com/office/powerpoint/2010/main" xmlns="" val="107252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E7576-5859-0C40-99F1-09293527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49" y="721004"/>
            <a:ext cx="8761413" cy="706964"/>
          </a:xfrm>
        </p:spPr>
        <p:txBody>
          <a:bodyPr/>
          <a:lstStyle/>
          <a:p>
            <a:r>
              <a:rPr lang="en-IN" b="1" dirty="0">
                <a:solidFill>
                  <a:schemeClr val="bg1"/>
                </a:solidFill>
              </a:rPr>
              <a:t>Composition of Egg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7E793-CD3D-F24C-B007-F3E7759C9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49" y="2302418"/>
            <a:ext cx="11181229" cy="4265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b="1" dirty="0">
                <a:solidFill>
                  <a:schemeClr val="tx2">
                    <a:lumMod val="75000"/>
                  </a:schemeClr>
                </a:solidFill>
              </a:rPr>
              <a:t>Egg yolk</a:t>
            </a:r>
          </a:p>
          <a:p>
            <a:pPr marL="0" indent="0">
              <a:buNone/>
            </a:pPr>
            <a:r>
              <a:rPr lang="en-IN" sz="2000" dirty="0"/>
              <a:t>Egg yolk is composed of 32.5% fat, 17.5% of protein and 48% water. Solid content of yolk is about 50%. </a:t>
            </a:r>
          </a:p>
          <a:p>
            <a:pPr marL="0" indent="0">
              <a:buNone/>
            </a:pPr>
            <a:r>
              <a:rPr lang="en-IN" sz="2000" dirty="0"/>
              <a:t>The major proteins in egg yolk are :</a:t>
            </a:r>
          </a:p>
          <a:p>
            <a:r>
              <a:rPr lang="en-IN" sz="2000" dirty="0" err="1"/>
              <a:t>Lipo</a:t>
            </a:r>
            <a:r>
              <a:rPr lang="en-IN" sz="2000" dirty="0"/>
              <a:t> protein  : lipovitellins and </a:t>
            </a:r>
            <a:r>
              <a:rPr lang="en-IN" sz="2000" dirty="0" err="1"/>
              <a:t>lipovitellinin</a:t>
            </a:r>
            <a:endParaRPr lang="en-IN" sz="2000" dirty="0"/>
          </a:p>
          <a:p>
            <a:r>
              <a:rPr lang="en-IN" sz="2000" dirty="0"/>
              <a:t>Lipovitellins : High density lipoproteins (16-18% of egg yolk)</a:t>
            </a:r>
          </a:p>
          <a:p>
            <a:r>
              <a:rPr lang="en-IN" sz="2000" dirty="0" err="1"/>
              <a:t>Phosvitin</a:t>
            </a:r>
            <a:r>
              <a:rPr lang="en-IN" sz="2000" dirty="0"/>
              <a:t> : 5-6% of yolk solid</a:t>
            </a:r>
          </a:p>
          <a:p>
            <a:r>
              <a:rPr lang="en-IN" sz="2000" dirty="0"/>
              <a:t>Livetin : 1-10% of egg yolk</a:t>
            </a:r>
          </a:p>
          <a:p>
            <a:r>
              <a:rPr lang="en-IN" sz="2000" dirty="0"/>
              <a:t>Low density lipoprotein</a:t>
            </a:r>
          </a:p>
        </p:txBody>
      </p:sp>
    </p:spTree>
    <p:extLst>
      <p:ext uri="{BB962C8B-B14F-4D97-AF65-F5344CB8AC3E}">
        <p14:creationId xmlns:p14="http://schemas.microsoft.com/office/powerpoint/2010/main" xmlns="" val="1013430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E7576-5859-0C40-99F1-09293527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49" y="721004"/>
            <a:ext cx="8761413" cy="706964"/>
          </a:xfrm>
        </p:spPr>
        <p:txBody>
          <a:bodyPr/>
          <a:lstStyle/>
          <a:p>
            <a:r>
              <a:rPr lang="en-IN" b="1" dirty="0">
                <a:solidFill>
                  <a:schemeClr val="bg1"/>
                </a:solidFill>
              </a:rPr>
              <a:t>Composition of Egg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7E793-CD3D-F24C-B007-F3E7759C9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49" y="2358172"/>
            <a:ext cx="9862451" cy="39757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>
                <a:solidFill>
                  <a:schemeClr val="tx2">
                    <a:lumMod val="75000"/>
                  </a:schemeClr>
                </a:solidFill>
              </a:rPr>
              <a:t>Fat in the egg Yolk</a:t>
            </a:r>
            <a:endParaRPr lang="en-IN" dirty="0"/>
          </a:p>
          <a:p>
            <a:r>
              <a:rPr lang="en-IN" dirty="0"/>
              <a:t>Fat of egg yolk consists of triglycerides, phospholipids and lipoproteins.</a:t>
            </a:r>
          </a:p>
          <a:p>
            <a:r>
              <a:rPr lang="en-IN" dirty="0"/>
              <a:t>The main phospholipids  is lecithin.</a:t>
            </a:r>
          </a:p>
          <a:p>
            <a:r>
              <a:rPr lang="en-IN" dirty="0"/>
              <a:t>Lipoproteins are complexed with phospholipids and cholesterol.</a:t>
            </a:r>
          </a:p>
          <a:p>
            <a:r>
              <a:rPr lang="en-IN" dirty="0"/>
              <a:t>The main fatty acids in the triglycerides of the egg yolk are oleic, palmitic, linoleic and stearic acid.</a:t>
            </a:r>
          </a:p>
          <a:p>
            <a:pPr marL="0" indent="0">
              <a:buNone/>
            </a:pPr>
            <a:endParaRPr lang="en-IN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chemeClr val="tx2">
                    <a:lumMod val="75000"/>
                  </a:schemeClr>
                </a:solidFill>
              </a:rPr>
              <a:t>Minerals and Vitamins in Egg</a:t>
            </a:r>
            <a:endParaRPr lang="en-IN" dirty="0"/>
          </a:p>
          <a:p>
            <a:r>
              <a:rPr lang="en-IN" dirty="0"/>
              <a:t>Rich source of biologically available zinc.</a:t>
            </a:r>
          </a:p>
          <a:p>
            <a:r>
              <a:rPr lang="en-IN" dirty="0"/>
              <a:t>Calcium in shell.</a:t>
            </a:r>
          </a:p>
          <a:p>
            <a:r>
              <a:rPr lang="en-IN" dirty="0"/>
              <a:t>Vitamin C is absent.</a:t>
            </a:r>
          </a:p>
          <a:p>
            <a:r>
              <a:rPr lang="en-IN" dirty="0"/>
              <a:t>Good source of fat soluble vitamins.</a:t>
            </a:r>
          </a:p>
        </p:txBody>
      </p:sp>
    </p:spTree>
    <p:extLst>
      <p:ext uri="{BB962C8B-B14F-4D97-AF65-F5344CB8AC3E}">
        <p14:creationId xmlns:p14="http://schemas.microsoft.com/office/powerpoint/2010/main" xmlns="" val="1273279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90C58E0E-9B54-8F4C-A2D1-9E6F051C6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5121" y="3051016"/>
            <a:ext cx="8825659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372817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E7576-5859-0C40-99F1-09293527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49" y="721004"/>
            <a:ext cx="8761413" cy="706964"/>
          </a:xfrm>
        </p:spPr>
        <p:txBody>
          <a:bodyPr/>
          <a:lstStyle/>
          <a:p>
            <a:r>
              <a:rPr lang="en-IN" b="1" dirty="0">
                <a:solidFill>
                  <a:schemeClr val="bg1"/>
                </a:solidFill>
              </a:rPr>
              <a:t>Contents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7E793-CD3D-F24C-B007-F3E7759C9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49" y="2720696"/>
            <a:ext cx="8825659" cy="34163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200" dirty="0"/>
              <a:t>Introduction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200" dirty="0"/>
              <a:t>Structure of an Egg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200" dirty="0"/>
              <a:t>Composition of an Egg</a:t>
            </a:r>
          </a:p>
        </p:txBody>
      </p:sp>
    </p:spTree>
    <p:extLst>
      <p:ext uri="{BB962C8B-B14F-4D97-AF65-F5344CB8AC3E}">
        <p14:creationId xmlns:p14="http://schemas.microsoft.com/office/powerpoint/2010/main" xmlns="" val="90618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E7576-5859-0C40-99F1-09293527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49" y="721004"/>
            <a:ext cx="8761413" cy="706964"/>
          </a:xfrm>
        </p:spPr>
        <p:txBody>
          <a:bodyPr/>
          <a:lstStyle/>
          <a:p>
            <a:r>
              <a:rPr lang="en-IN" b="1" dirty="0">
                <a:solidFill>
                  <a:schemeClr val="bg1"/>
                </a:solidFill>
              </a:rPr>
              <a:t>Introduction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7E793-CD3D-F24C-B007-F3E7759C9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49" y="2581198"/>
            <a:ext cx="5226478" cy="3416300"/>
          </a:xfrm>
        </p:spPr>
        <p:txBody>
          <a:bodyPr>
            <a:normAutofit/>
          </a:bodyPr>
          <a:lstStyle/>
          <a:p>
            <a:r>
              <a:rPr lang="en-IN" dirty="0"/>
              <a:t>Eggs of all birds may be eaten. The egg of chicken is used more often than any other.</a:t>
            </a:r>
          </a:p>
          <a:p>
            <a:r>
              <a:rPr lang="en-IN" dirty="0"/>
              <a:t>Eggs are an expensive source of protein.</a:t>
            </a:r>
          </a:p>
          <a:p>
            <a:r>
              <a:rPr lang="en-IN" dirty="0"/>
              <a:t>Eggs are used as reference standards against which all other protein containing foods are assessed.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51D3632-BCA9-9E42-9C61-F9600EA8B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581198"/>
            <a:ext cx="5478369" cy="307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453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E7576-5859-0C40-99F1-09293527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49" y="721004"/>
            <a:ext cx="8761413" cy="706964"/>
          </a:xfrm>
        </p:spPr>
        <p:txBody>
          <a:bodyPr/>
          <a:lstStyle/>
          <a:p>
            <a:r>
              <a:rPr lang="en-IN" b="1" dirty="0">
                <a:solidFill>
                  <a:schemeClr val="bg1"/>
                </a:solidFill>
              </a:rPr>
              <a:t>Structure of an Egg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7E793-CD3D-F24C-B007-F3E7759C9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49" y="2603500"/>
            <a:ext cx="9862451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An egg basically consists of three parts :</a:t>
            </a:r>
          </a:p>
          <a:p>
            <a:r>
              <a:rPr lang="en-IN" dirty="0"/>
              <a:t>Shell</a:t>
            </a:r>
          </a:p>
          <a:p>
            <a:r>
              <a:rPr lang="en-IN" dirty="0"/>
              <a:t>Egg white</a:t>
            </a:r>
          </a:p>
          <a:p>
            <a:r>
              <a:rPr lang="en-IN" dirty="0"/>
              <a:t>Egg yolk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2A6B02C-DAA9-3148-83AC-67D7E7269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7625" y="2603500"/>
            <a:ext cx="5348560" cy="400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294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E7576-5859-0C40-99F1-09293527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49" y="721004"/>
            <a:ext cx="8761413" cy="706964"/>
          </a:xfrm>
        </p:spPr>
        <p:txBody>
          <a:bodyPr/>
          <a:lstStyle/>
          <a:p>
            <a:r>
              <a:rPr lang="en-IN" b="1" dirty="0">
                <a:solidFill>
                  <a:schemeClr val="bg1"/>
                </a:solidFill>
              </a:rPr>
              <a:t>Egg Shell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7E793-CD3D-F24C-B007-F3E7759C9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49" y="2581198"/>
            <a:ext cx="9862451" cy="3416300"/>
          </a:xfrm>
        </p:spPr>
        <p:txBody>
          <a:bodyPr>
            <a:normAutofit/>
          </a:bodyPr>
          <a:lstStyle/>
          <a:p>
            <a:r>
              <a:rPr lang="en-IN" dirty="0"/>
              <a:t>Protective covering of the inner contents composed of calcium carbonate.</a:t>
            </a:r>
          </a:p>
          <a:p>
            <a:r>
              <a:rPr lang="en-IN" dirty="0"/>
              <a:t>It has two membranes.</a:t>
            </a:r>
          </a:p>
          <a:p>
            <a:r>
              <a:rPr lang="en-IN" dirty="0"/>
              <a:t>It is porous and contains 1000 of air holes.</a:t>
            </a:r>
          </a:p>
          <a:p>
            <a:r>
              <a:rPr lang="en-IN" dirty="0"/>
              <a:t>They are covered by cuticle to prevent the entry of microorganisms and excessive evaporation.</a:t>
            </a:r>
          </a:p>
          <a:p>
            <a:r>
              <a:rPr lang="en-IN" dirty="0"/>
              <a:t>It can be removed by washing. </a:t>
            </a:r>
          </a:p>
        </p:txBody>
      </p:sp>
    </p:spTree>
    <p:extLst>
      <p:ext uri="{BB962C8B-B14F-4D97-AF65-F5344CB8AC3E}">
        <p14:creationId xmlns:p14="http://schemas.microsoft.com/office/powerpoint/2010/main" xmlns="" val="168526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E7576-5859-0C40-99F1-09293527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49" y="721004"/>
            <a:ext cx="8761413" cy="706964"/>
          </a:xfrm>
        </p:spPr>
        <p:txBody>
          <a:bodyPr/>
          <a:lstStyle/>
          <a:p>
            <a:r>
              <a:rPr lang="en-IN" b="1" dirty="0">
                <a:solidFill>
                  <a:schemeClr val="bg1"/>
                </a:solidFill>
              </a:rPr>
              <a:t>Shell Membrane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7E793-CD3D-F24C-B007-F3E7759C9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49" y="2581198"/>
            <a:ext cx="9862451" cy="3416300"/>
          </a:xfrm>
        </p:spPr>
        <p:txBody>
          <a:bodyPr>
            <a:normAutofit/>
          </a:bodyPr>
          <a:lstStyle/>
          <a:p>
            <a:r>
              <a:rPr lang="en-IN" dirty="0"/>
              <a:t>Two membranes- Outer (48 micro meter), Inner (28 micro meter).</a:t>
            </a:r>
          </a:p>
          <a:p>
            <a:r>
              <a:rPr lang="en-IN" dirty="0"/>
              <a:t>Made up of protein and polysaccharides.</a:t>
            </a:r>
          </a:p>
          <a:p>
            <a:r>
              <a:rPr lang="en-IN" dirty="0"/>
              <a:t>Outer layer- 6 layers of fibres, Inner layer- 3 layers of fibres.</a:t>
            </a:r>
          </a:p>
          <a:p>
            <a:r>
              <a:rPr lang="en-IN" dirty="0"/>
              <a:t>Both are loosely attached at the broad end of egg.</a:t>
            </a:r>
          </a:p>
          <a:p>
            <a:r>
              <a:rPr lang="en-IN" dirty="0"/>
              <a:t>Air cells forms after laying due to shrinkage of inner content – due to the difference in temperature.</a:t>
            </a:r>
          </a:p>
        </p:txBody>
      </p:sp>
    </p:spTree>
    <p:extLst>
      <p:ext uri="{BB962C8B-B14F-4D97-AF65-F5344CB8AC3E}">
        <p14:creationId xmlns:p14="http://schemas.microsoft.com/office/powerpoint/2010/main" xmlns="" val="401095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E7576-5859-0C40-99F1-09293527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49" y="721004"/>
            <a:ext cx="8761413" cy="706964"/>
          </a:xfrm>
        </p:spPr>
        <p:txBody>
          <a:bodyPr/>
          <a:lstStyle/>
          <a:p>
            <a:r>
              <a:rPr lang="en-IN" b="1" dirty="0">
                <a:solidFill>
                  <a:schemeClr val="bg1"/>
                </a:solidFill>
              </a:rPr>
              <a:t>Egg White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7E793-CD3D-F24C-B007-F3E7759C9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49" y="2581198"/>
            <a:ext cx="9862451" cy="3416300"/>
          </a:xfrm>
        </p:spPr>
        <p:txBody>
          <a:bodyPr>
            <a:normAutofit/>
          </a:bodyPr>
          <a:lstStyle/>
          <a:p>
            <a:r>
              <a:rPr lang="en-IN" dirty="0"/>
              <a:t>The white of an egg consists of three layers : 2 thin layers and 1 thick layer.</a:t>
            </a:r>
          </a:p>
          <a:p>
            <a:r>
              <a:rPr lang="en-IN" dirty="0"/>
              <a:t>Ratio may vary depends on the varieties.</a:t>
            </a:r>
          </a:p>
          <a:p>
            <a:r>
              <a:rPr lang="en-IN" dirty="0"/>
              <a:t>Some hens secrete a higher ratio of thick to thin white than do others. </a:t>
            </a:r>
          </a:p>
          <a:p>
            <a:r>
              <a:rPr lang="en-IN" dirty="0"/>
              <a:t>Storage conditions also affect the thickness of the albumin and the ratio of thick to thin egg white.</a:t>
            </a:r>
          </a:p>
        </p:txBody>
      </p:sp>
    </p:spTree>
    <p:extLst>
      <p:ext uri="{BB962C8B-B14F-4D97-AF65-F5344CB8AC3E}">
        <p14:creationId xmlns:p14="http://schemas.microsoft.com/office/powerpoint/2010/main" xmlns="" val="2285521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E7576-5859-0C40-99F1-09293527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49" y="721004"/>
            <a:ext cx="8761413" cy="706964"/>
          </a:xfrm>
        </p:spPr>
        <p:txBody>
          <a:bodyPr/>
          <a:lstStyle/>
          <a:p>
            <a:r>
              <a:rPr lang="en-IN" b="1" dirty="0">
                <a:solidFill>
                  <a:schemeClr val="bg1"/>
                </a:solidFill>
              </a:rPr>
              <a:t>Egg Yolk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7E793-CD3D-F24C-B007-F3E7759C9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49" y="2581198"/>
            <a:ext cx="9862451" cy="3416300"/>
          </a:xfrm>
        </p:spPr>
        <p:txBody>
          <a:bodyPr>
            <a:normAutofit/>
          </a:bodyPr>
          <a:lstStyle/>
          <a:p>
            <a:r>
              <a:rPr lang="en-IN" dirty="0"/>
              <a:t>The yolk of an egg is enclosed in a sac called the vitelline membrane.</a:t>
            </a:r>
          </a:p>
          <a:p>
            <a:r>
              <a:rPr lang="en-IN" dirty="0"/>
              <a:t>Adjacent layer is </a:t>
            </a:r>
            <a:r>
              <a:rPr lang="en-IN" dirty="0" err="1"/>
              <a:t>Chalaziferous</a:t>
            </a:r>
            <a:r>
              <a:rPr lang="en-IN" dirty="0"/>
              <a:t> layer – appears like twisted ropes at both ends.</a:t>
            </a:r>
          </a:p>
          <a:p>
            <a:r>
              <a:rPr lang="en-IN" dirty="0"/>
              <a:t>It has germ spot.</a:t>
            </a:r>
          </a:p>
          <a:p>
            <a:r>
              <a:rPr lang="en-IN" dirty="0"/>
              <a:t>Layered into white and yellow but not distinguishable.</a:t>
            </a:r>
          </a:p>
          <a:p>
            <a:r>
              <a:rPr lang="en-IN" dirty="0"/>
              <a:t>Infertile eggs are known as vegetarian eggs.</a:t>
            </a:r>
          </a:p>
        </p:txBody>
      </p:sp>
    </p:spTree>
    <p:extLst>
      <p:ext uri="{BB962C8B-B14F-4D97-AF65-F5344CB8AC3E}">
        <p14:creationId xmlns:p14="http://schemas.microsoft.com/office/powerpoint/2010/main" xmlns="" val="3626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DE7576-5859-0C40-99F1-09293527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49" y="721004"/>
            <a:ext cx="8761413" cy="706964"/>
          </a:xfrm>
        </p:spPr>
        <p:txBody>
          <a:bodyPr/>
          <a:lstStyle/>
          <a:p>
            <a:r>
              <a:rPr lang="en-IN" b="1" dirty="0">
                <a:solidFill>
                  <a:schemeClr val="bg1"/>
                </a:solidFill>
              </a:rPr>
              <a:t>Composition of Egg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7E793-CD3D-F24C-B007-F3E7759C9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49" y="2581198"/>
            <a:ext cx="9862451" cy="3998022"/>
          </a:xfrm>
        </p:spPr>
        <p:txBody>
          <a:bodyPr>
            <a:normAutofit fontScale="92500" lnSpcReduction="20000"/>
          </a:bodyPr>
          <a:lstStyle/>
          <a:p>
            <a:r>
              <a:rPr lang="en-IN" sz="2100" dirty="0"/>
              <a:t>Percentage distribution of components of egg</a:t>
            </a:r>
          </a:p>
          <a:p>
            <a:pPr lvl="1"/>
            <a:r>
              <a:rPr lang="en-IN" sz="1800" dirty="0"/>
              <a:t>Egg shell - 8-11%</a:t>
            </a:r>
          </a:p>
          <a:p>
            <a:pPr lvl="1"/>
            <a:r>
              <a:rPr lang="en-IN" sz="1800" dirty="0"/>
              <a:t>White - 56-61 %</a:t>
            </a:r>
          </a:p>
          <a:p>
            <a:pPr lvl="1"/>
            <a:r>
              <a:rPr lang="en-IN" sz="1800" dirty="0"/>
              <a:t>Yolk - 27-32%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sz="2600" b="1" dirty="0">
                <a:solidFill>
                  <a:schemeClr val="tx2">
                    <a:lumMod val="75000"/>
                  </a:schemeClr>
                </a:solidFill>
              </a:rPr>
              <a:t>Egg Shell</a:t>
            </a:r>
          </a:p>
          <a:p>
            <a:pPr marL="0" indent="0">
              <a:buNone/>
            </a:pPr>
            <a:r>
              <a:rPr lang="en-IN" sz="2000" dirty="0"/>
              <a:t>Egg shell is composed by following components :</a:t>
            </a:r>
          </a:p>
          <a:p>
            <a:pPr lvl="1"/>
            <a:r>
              <a:rPr lang="en-IN" sz="1800" dirty="0"/>
              <a:t>Calcium Carbonate – 93.05%</a:t>
            </a:r>
          </a:p>
          <a:p>
            <a:pPr lvl="1"/>
            <a:r>
              <a:rPr lang="en-IN" sz="1800" dirty="0"/>
              <a:t>Magnesium Carbonate – 1.39%</a:t>
            </a:r>
          </a:p>
          <a:p>
            <a:pPr lvl="1"/>
            <a:r>
              <a:rPr lang="en-IN" sz="1800" dirty="0"/>
              <a:t>Phosphorus pentoxide – 0.76%</a:t>
            </a:r>
          </a:p>
          <a:p>
            <a:pPr lvl="1"/>
            <a:r>
              <a:rPr lang="en-IN" sz="1800" dirty="0"/>
              <a:t>Organic Matter(matrix protein and polysaccharide) – 4.15%</a:t>
            </a:r>
          </a:p>
          <a:p>
            <a:pPr lvl="1"/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xmlns="" val="648587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{BFEEC40C-60F9-274D-86B3-F93B1F35B30A}tf10001076</Template>
  <TotalTime>154</TotalTime>
  <Words>742</Words>
  <Application>Microsoft Macintosh PowerPoint</Application>
  <PresentationFormat>Custom</PresentationFormat>
  <Paragraphs>115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Ion Boardroom</vt:lpstr>
      <vt:lpstr>Topic – Structure &amp; Composition of Egg Subject – Food Science &amp; Current Trends MHSC - Food &amp; Nutrition</vt:lpstr>
      <vt:lpstr>Contents</vt:lpstr>
      <vt:lpstr>Introduction</vt:lpstr>
      <vt:lpstr>Structure of an Egg</vt:lpstr>
      <vt:lpstr>Egg Shell</vt:lpstr>
      <vt:lpstr>Shell Membrane</vt:lpstr>
      <vt:lpstr>Egg White</vt:lpstr>
      <vt:lpstr>Egg Yolk</vt:lpstr>
      <vt:lpstr>Composition of Egg</vt:lpstr>
      <vt:lpstr>Composition of Egg</vt:lpstr>
      <vt:lpstr>Composition of Egg</vt:lpstr>
      <vt:lpstr>Composition of Egg</vt:lpstr>
      <vt:lpstr>Composition of Egg</vt:lpstr>
      <vt:lpstr>Composition of Egg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35</cp:revision>
  <dcterms:modified xsi:type="dcterms:W3CDTF">2020-09-01T09:32:59Z</dcterms:modified>
</cp:coreProperties>
</file>